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11"/>
  </p:notesMasterIdLst>
  <p:handoutMasterIdLst>
    <p:handoutMasterId r:id="rId12"/>
  </p:handoutMasterIdLst>
  <p:sldIdLst>
    <p:sldId id="297" r:id="rId2"/>
    <p:sldId id="299" r:id="rId3"/>
    <p:sldId id="290" r:id="rId4"/>
    <p:sldId id="298" r:id="rId5"/>
    <p:sldId id="300" r:id="rId6"/>
    <p:sldId id="301" r:id="rId7"/>
    <p:sldId id="302" r:id="rId8"/>
    <p:sldId id="303" r:id="rId9"/>
    <p:sldId id="29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C48"/>
    <a:srgbClr val="2C2D39"/>
    <a:srgbClr val="242630"/>
    <a:srgbClr val="2A1F43"/>
    <a:srgbClr val="0C1B43"/>
    <a:srgbClr val="000000"/>
    <a:srgbClr val="1D2225"/>
    <a:srgbClr val="F8F8F8"/>
    <a:srgbClr val="363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551" autoAdjust="0"/>
  </p:normalViewPr>
  <p:slideViewPr>
    <p:cSldViewPr snapToGrid="0" snapToObjects="1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41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5A2E05-2C6E-484E-9BB1-366C90717B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43844-B7FE-EC43-89AA-8831B859F9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138B2-18CD-1D41-89B0-ADB5F3BA92A3}" type="datetimeFigureOut">
              <a:rPr lang="en-US" smtClean="0"/>
              <a:t>8/31/2023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C2EDC-03FB-D147-9BAA-37FCFF988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8E195D-E935-D746-A5D1-61E2EBF7EF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7D167-9BB5-2048-9DDA-7DF8E5D94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12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7A355-8776-CB43-838E-ED9EE2F8390B}" type="datetimeFigureOut">
              <a:rPr lang="en-US" smtClean="0"/>
              <a:t>8/31/2023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03FA8-A3F3-7640-B13D-36C73B3E55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7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0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2CB9073-1A97-EF48-93BC-E626B884D7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9249" y="-4352"/>
            <a:ext cx="12201250" cy="6862352"/>
          </a:xfrm>
          <a:custGeom>
            <a:avLst/>
            <a:gdLst>
              <a:gd name="connsiteX0" fmla="*/ 0 w 12201250"/>
              <a:gd name="connsiteY0" fmla="*/ 0 h 6862352"/>
              <a:gd name="connsiteX1" fmla="*/ 11376796 w 12201250"/>
              <a:gd name="connsiteY1" fmla="*/ 0 h 6862352"/>
              <a:gd name="connsiteX2" fmla="*/ 12201249 w 12201250"/>
              <a:gd name="connsiteY2" fmla="*/ 824452 h 6862352"/>
              <a:gd name="connsiteX3" fmla="*/ 12201249 w 12201250"/>
              <a:gd name="connsiteY3" fmla="*/ 0 h 6862352"/>
              <a:gd name="connsiteX4" fmla="*/ 12201250 w 12201250"/>
              <a:gd name="connsiteY4" fmla="*/ 0 h 6862352"/>
              <a:gd name="connsiteX5" fmla="*/ 12201250 w 12201250"/>
              <a:gd name="connsiteY5" fmla="*/ 6862352 h 6862352"/>
              <a:gd name="connsiteX6" fmla="*/ 839512 w 12201250"/>
              <a:gd name="connsiteY6" fmla="*/ 6862352 h 6862352"/>
              <a:gd name="connsiteX7" fmla="*/ 9249 w 12201250"/>
              <a:gd name="connsiteY7" fmla="*/ 6032090 h 6862352"/>
              <a:gd name="connsiteX8" fmla="*/ 9249 w 12201250"/>
              <a:gd name="connsiteY8" fmla="*/ 6862352 h 6862352"/>
              <a:gd name="connsiteX9" fmla="*/ 0 w 12201250"/>
              <a:gd name="connsiteY9" fmla="*/ 6862352 h 686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1250" h="6862352">
                <a:moveTo>
                  <a:pt x="0" y="0"/>
                </a:moveTo>
                <a:lnTo>
                  <a:pt x="11376796" y="0"/>
                </a:lnTo>
                <a:lnTo>
                  <a:pt x="12201249" y="824452"/>
                </a:lnTo>
                <a:lnTo>
                  <a:pt x="12201249" y="0"/>
                </a:lnTo>
                <a:lnTo>
                  <a:pt x="12201250" y="0"/>
                </a:lnTo>
                <a:lnTo>
                  <a:pt x="12201250" y="6862352"/>
                </a:lnTo>
                <a:lnTo>
                  <a:pt x="839512" y="6862352"/>
                </a:lnTo>
                <a:lnTo>
                  <a:pt x="9249" y="6032090"/>
                </a:lnTo>
                <a:lnTo>
                  <a:pt x="9249" y="6862352"/>
                </a:lnTo>
                <a:lnTo>
                  <a:pt x="0" y="6862352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3A7554C-2E3E-454F-9E07-C38195D4CF3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4561873"/>
            <a:ext cx="10515600" cy="703135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1" i="0" cap="all" spc="600" baseline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Subtitle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3ED0903-C4AC-F843-878E-D66CB7BFB0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373294"/>
            <a:ext cx="7709488" cy="1927810"/>
          </a:xfrm>
        </p:spPr>
        <p:txBody>
          <a:bodyPr lIns="91440" rIns="91440">
            <a:noAutofit/>
          </a:bodyPr>
          <a:lstStyle>
            <a:lvl1pPr algn="l">
              <a:defRPr sz="13800" b="1" i="0" spc="150" baseline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EF81B901-913B-5741-A4AC-B5819DACFCDF}"/>
              </a:ext>
            </a:extLst>
          </p:cNvPr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8FDD99BC-FCD1-D541-9FE6-03E39F2856C6}"/>
              </a:ext>
            </a:extLst>
          </p:cNvPr>
          <p:cNvSpPr/>
          <p:nvPr userDrawn="1"/>
        </p:nvSpPr>
        <p:spPr>
          <a:xfrm rot="10800000">
            <a:off x="11361737" y="-1016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Oval 22">
            <a:extLst>
              <a:ext uri="{FF2B5EF4-FFF2-40B4-BE49-F238E27FC236}">
                <a16:creationId xmlns:a16="http://schemas.microsoft.com/office/drawing/2014/main" id="{CA93CC85-EFC8-994A-9ADB-8DEE2579AAF9}"/>
              </a:ext>
            </a:extLst>
          </p:cNvPr>
          <p:cNvSpPr/>
          <p:nvPr userDrawn="1"/>
        </p:nvSpPr>
        <p:spPr>
          <a:xfrm rot="16200000" flipH="1">
            <a:off x="1668897" y="3522719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3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551932-EED2-CB48-969B-F9308DFE26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51" name="Title 1">
            <a:extLst>
              <a:ext uri="{FF2B5EF4-FFF2-40B4-BE49-F238E27FC236}">
                <a16:creationId xmlns:a16="http://schemas.microsoft.com/office/drawing/2014/main" id="{ADEF5424-A6E0-A345-9A75-92E71E45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D2069D9-A96F-DD4A-B6CB-C29449020E71}"/>
              </a:ext>
            </a:extLst>
          </p:cNvPr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id="{44CFA19C-5DA0-774B-AFF3-36921EACACDD}"/>
                </a:ext>
              </a:extLst>
            </p:cNvPr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D9F82FBA-46B0-A844-AE24-E839A52F2A42}"/>
                </a:ext>
              </a:extLst>
            </p:cNvPr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39370BE-395F-E946-A985-43E0B2F007A7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7EC358B-2232-784F-B64F-E210A64AF153}"/>
              </a:ext>
            </a:extLst>
          </p:cNvPr>
          <p:cNvCxnSpPr>
            <a:cxnSpLocks/>
          </p:cNvCxnSpPr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22">
            <a:extLst>
              <a:ext uri="{FF2B5EF4-FFF2-40B4-BE49-F238E27FC236}">
                <a16:creationId xmlns:a16="http://schemas.microsoft.com/office/drawing/2014/main" id="{5C8304CD-638B-A244-8BB2-5827EFC0BE18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D9DF-9E1C-4765-BCE6-B273DEE1F5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0263" y="1266825"/>
            <a:ext cx="1053147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242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5188DA-8D2D-EE45-B63B-68389D618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-4352"/>
            <a:ext cx="6618160" cy="6862352"/>
          </a:xfrm>
          <a:prstGeom prst="rect">
            <a:avLst/>
          </a:prstGeom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49DD1090-E08C-414F-B909-F960029978CC}"/>
              </a:ext>
            </a:extLst>
          </p:cNvPr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2AACF99-BFF2-EF4D-905B-698BF136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4858575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E86DEBE5-E80B-624F-85DC-B53B9841EF52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2498330F-989F-C743-B682-3B45105A64F9}"/>
              </a:ext>
            </a:extLst>
          </p:cNvPr>
          <p:cNvSpPr/>
          <p:nvPr userDrawn="1"/>
        </p:nvSpPr>
        <p:spPr>
          <a:xfrm rot="10800000">
            <a:off x="5800596" y="-435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4BFA0C42-6D2A-FE45-B00F-C3FE723B6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38925" y="-4352"/>
            <a:ext cx="5553075" cy="6862352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7A153A-DE47-5845-9FBA-5E84842262CB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70FEE8-FCFE-D34B-AC0A-D33499171CF5}"/>
              </a:ext>
            </a:extLst>
          </p:cNvPr>
          <p:cNvCxnSpPr>
            <a:cxnSpLocks/>
          </p:cNvCxnSpPr>
          <p:nvPr userDrawn="1"/>
        </p:nvCxnSpPr>
        <p:spPr>
          <a:xfrm>
            <a:off x="5235260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E3020-67F3-4319-8D6D-AF959AE4492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1B73CA7-3CCD-504D-B97A-835A2330CDB2}" type="datetimeFigureOut">
              <a:rPr lang="en-US" smtClean="0"/>
              <a:pPr/>
              <a:t>8/31/2023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332DD3-414D-426E-BB83-A7CE934174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BA4D0A-04F7-406D-970F-851D89A87A9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68424A6-569A-4335-9863-0351A5FABE8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0263" y="1266825"/>
            <a:ext cx="485857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5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96E039-748A-D54A-ACAE-7A9C63FCAE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51E21C1-74BE-0348-B8AE-3174A9AA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4FD6E85-A2E7-B84D-9400-6F8D1C6FF159}"/>
              </a:ext>
            </a:extLst>
          </p:cNvPr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6912A38B-FDC5-1E4F-B0ED-145140947339}"/>
                </a:ext>
              </a:extLst>
            </p:cNvPr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B5B0DCFE-7295-8740-9EC5-E9A681F21F94}"/>
                </a:ext>
              </a:extLst>
            </p:cNvPr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2918AA3-DC2E-CC41-95A6-C5757DE61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618714"/>
            <a:ext cx="4433046" cy="703135"/>
          </a:xfrm>
          <a:noFill/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0" cap="all" spc="150" baseline="0">
                <a:solidFill>
                  <a:schemeClr val="accent1"/>
                </a:solidFill>
                <a:latin typeface="+mj-lt"/>
                <a:ea typeface="MingLiU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BF9C69D-A733-884F-BC4B-A4E97A9315C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932749" y="1618714"/>
            <a:ext cx="4433046" cy="703135"/>
          </a:xfrm>
          <a:noFill/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0" cap="all" spc="150" baseline="0">
                <a:solidFill>
                  <a:schemeClr val="accent1"/>
                </a:solidFill>
                <a:latin typeface="+mj-lt"/>
                <a:ea typeface="MingLiU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Oval 22">
            <a:extLst>
              <a:ext uri="{FF2B5EF4-FFF2-40B4-BE49-F238E27FC236}">
                <a16:creationId xmlns:a16="http://schemas.microsoft.com/office/drawing/2014/main" id="{2077B7CC-D16D-C84E-AF69-2D082EDC5C8E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65B340-D917-634F-AE17-87F536B21002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0EA4411-3DF4-5E42-A781-3F59BBBD00F9}"/>
              </a:ext>
            </a:extLst>
          </p:cNvPr>
          <p:cNvCxnSpPr>
            <a:cxnSpLocks/>
          </p:cNvCxnSpPr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FD6CC-AFA8-4227-B3F1-27845AE5BE2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73CA7-3CCD-504D-B97A-835A2330CDB2}" type="datetimeFigureOut">
              <a:rPr lang="en-US" smtClean="0"/>
              <a:pPr/>
              <a:t>8/31/2023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00E12-D3DD-4E44-BAEC-A48DBC4D50B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87F0E-3488-4890-9BD2-AF49A73298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26D3AA-2705-4636-BFEE-C89371FC519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263" y="2474913"/>
            <a:ext cx="4434840" cy="3094037"/>
          </a:xfrm>
        </p:spPr>
        <p:txBody>
          <a:bodyPr/>
          <a:lstStyle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F758E678-4B0C-4E7A-94BE-1006B5814E9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32748" y="2474913"/>
            <a:ext cx="4434840" cy="3094037"/>
          </a:xfrm>
        </p:spPr>
        <p:txBody>
          <a:bodyPr/>
          <a:lstStyle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5163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A19413-A8E7-ED4F-88DE-08A12997A0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4763"/>
            <a:ext cx="12179300" cy="6862763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2AACF99-BFF2-EF4D-905B-698BF136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215" y="2432458"/>
            <a:ext cx="6044503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33BB6-76EF-4E91-AEF1-BE67D60ED86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311775" y="3530600"/>
            <a:ext cx="6044943" cy="282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20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4EB4B-30F5-5541-B2A0-6BD04D01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8E3A-8DBF-0542-BC99-444DCA0CC2C2}" type="datetimeFigureOut">
              <a:rPr lang="en-US" smtClean="0"/>
              <a:t>8/31/2023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D97956-7D4F-5346-B8DD-3653B600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AB29D-BA7D-E743-8CA0-6953FF72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002F-D6EA-CF48-8F44-2316036B2B8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A03656-1F6D-D044-B015-1B4DAD3A5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D48F80-1562-4C4E-887A-B3EB2024C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45F5A-B343-9140-888A-F4A0F3DAE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65FBC-5324-6640-AB2B-F303AA276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81B73CA7-3CCD-504D-B97A-835A2330CDB2}" type="datetimeFigureOut">
              <a:rPr lang="en-US" smtClean="0"/>
              <a:pPr/>
              <a:t>8/31/2023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050E5-FDBF-7C4A-8BB3-B44C2CEBA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1BFAD-CCAB-D24E-B7A6-4B9D514D0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6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1" r:id="rId3"/>
    <p:sldLayoutId id="2147483710" r:id="rId4"/>
    <p:sldLayoutId id="2147483714" r:id="rId5"/>
    <p:sldLayoutId id="214748371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spc="150" baseline="0">
          <a:solidFill>
            <a:schemeClr val="bg1"/>
          </a:solidFill>
          <a:latin typeface="+mj-lt"/>
          <a:ea typeface="MingLiU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333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10532281" cy="498900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Imagine living in the last days of Judah!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2 Kings 23:25 – Josiah a wonderful king – no King was like him!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But he was killed by the king of Egypt – 2 Kings 23:28,29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Jehoahaz succeeded him – 3 months!   2 Kings 23:31-33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Eliakim in his place, renamed Jehoiakim – 2 Kings 23:34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Three years into reign, Killed by Nebuchadnezzar – 2 Kings 24:1-4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18 Year old son, Jehoiachin, reigned until Nebuchadnezzar besieged Jerusalem – 2 Kings 24:8, 12-14</a:t>
            </a:r>
          </a:p>
          <a:p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Jeremiah 42:1-6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373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10532281" cy="49890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Zedekiah appointed by Nebuchadnezzar – 2 Kings 24:18-20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 told Zedekiah to submit to Nebuchadnezzar – Jeremiah 27:1-7, 8-10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 benefits of obeying God – Jeremiah 27:11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Babylon would not remain in power for long – Jeremiah 27:7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Told to stay put!  Jeremiah 42:7-12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 warned them – Jeremiah 42:13-17</a:t>
            </a:r>
          </a:p>
          <a:p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Imagine living in the last days of Judah!</a:t>
            </a:r>
          </a:p>
        </p:txBody>
      </p:sp>
    </p:spTree>
    <p:extLst>
      <p:ext uri="{BB962C8B-B14F-4D97-AF65-F5344CB8AC3E}">
        <p14:creationId xmlns:p14="http://schemas.microsoft.com/office/powerpoint/2010/main" val="203793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AD99D-BB2D-4FB6-6532-1A59BB587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“Do not go to Egypt!” Jeremiah 42:18-22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CEE37F-F517-1DA5-2009-C334BFDD3C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25" b="11209"/>
          <a:stretch/>
        </p:blipFill>
        <p:spPr>
          <a:xfrm>
            <a:off x="1452786" y="790945"/>
            <a:ext cx="9032904" cy="57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7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10532281" cy="498900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Jeremiah 43:1-7 “So they went to the land of Egypt, for they did not obey the voice of the LORD”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 was NOT HAPPY!  Jeremiah 44:26-28 “ I will watch over them for adversity and not for good”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Why did the people reject the SAFEST OPTION?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They were AFRAID!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They felt they had to do SOMETHING!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God told them to WAIT!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Waiting harder than doing something difficult!</a:t>
            </a:r>
          </a:p>
          <a:p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People Decided Jeremiah Was Lying To Them!</a:t>
            </a:r>
          </a:p>
        </p:txBody>
      </p:sp>
    </p:spTree>
    <p:extLst>
      <p:ext uri="{BB962C8B-B14F-4D97-AF65-F5344CB8AC3E}">
        <p14:creationId xmlns:p14="http://schemas.microsoft.com/office/powerpoint/2010/main" val="3266273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10532281" cy="4989005"/>
          </a:xfrm>
        </p:spPr>
        <p:txBody>
          <a:bodyPr>
            <a:noAutofit/>
          </a:bodyPr>
          <a:lstStyle/>
          <a:p>
            <a:r>
              <a:rPr lang="en-US" sz="2800" dirty="0"/>
              <a:t>See evil around us and feel something MUST be done!</a:t>
            </a:r>
          </a:p>
          <a:p>
            <a:r>
              <a:rPr lang="en-US" sz="2800" dirty="0"/>
              <a:t>God’s answer in not to worry about evil – Psalm 37:1-11</a:t>
            </a:r>
          </a:p>
          <a:p>
            <a:r>
              <a:rPr lang="en-US" sz="2800" dirty="0"/>
              <a:t>Don’t Take Vengeance – Proverbs 20:22</a:t>
            </a:r>
          </a:p>
          <a:p>
            <a:r>
              <a:rPr lang="en-US" sz="2800" dirty="0"/>
              <a:t>We have to be righteous and wait for God - Isaiah 25:7-12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WAIT FOR GOD!</a:t>
            </a:r>
          </a:p>
        </p:txBody>
      </p:sp>
    </p:spTree>
    <p:extLst>
      <p:ext uri="{BB962C8B-B14F-4D97-AF65-F5344CB8AC3E}">
        <p14:creationId xmlns:p14="http://schemas.microsoft.com/office/powerpoint/2010/main" val="3442204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354015"/>
            <a:ext cx="10532281" cy="49015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300" dirty="0"/>
              <a:t>Need to trust that God loves His people – Psalm 33:18-22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We see OUR sins and FEAR – Psalm 130:1-3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Need to wait for God and put hope in His Word- Psalm 130:4-8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Wait for His Mercy – Psalm 123:1,2</a:t>
            </a:r>
          </a:p>
          <a:p>
            <a:pPr>
              <a:lnSpc>
                <a:spcPct val="100000"/>
              </a:lnSpc>
            </a:pPr>
            <a:r>
              <a:rPr lang="en-US" sz="3300" dirty="0"/>
              <a:t>Hosea 12:6 “wait on your God continually”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7" y="168721"/>
            <a:ext cx="10720754" cy="583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We See Overwhelming Problems and We Despair</a:t>
            </a:r>
          </a:p>
        </p:txBody>
      </p:sp>
    </p:spTree>
    <p:extLst>
      <p:ext uri="{BB962C8B-B14F-4D97-AF65-F5344CB8AC3E}">
        <p14:creationId xmlns:p14="http://schemas.microsoft.com/office/powerpoint/2010/main" val="36838985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160585"/>
            <a:ext cx="10532281" cy="50949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100" dirty="0"/>
              <a:t>Looked at misery of his life and wondered- Job 21:7-9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Would not follow them – Job 21:16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Job endured – James 5:11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Being a Christian is not easy – Matthew 10:22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John faced tribulation – Revelation 1:9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Be faithful unto death – Revelation 2:10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Persevere -Revelation 3:10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7" y="168721"/>
            <a:ext cx="10720754" cy="583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JOB</a:t>
            </a:r>
          </a:p>
        </p:txBody>
      </p:sp>
    </p:spTree>
    <p:extLst>
      <p:ext uri="{BB962C8B-B14F-4D97-AF65-F5344CB8AC3E}">
        <p14:creationId xmlns:p14="http://schemas.microsoft.com/office/powerpoint/2010/main" val="22410305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188628"/>
            <a:ext cx="4858575" cy="566937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1 Corinthians 15:58 NKJV 58 “Therefore, my beloved brethren, be steadfast, immovable, always abounding in the work of the Lord, knowing that your labor is not in vain in the Lord.”</a:t>
            </a:r>
            <a:br>
              <a:rPr lang="en-US" sz="3200" dirty="0"/>
            </a:br>
            <a:br>
              <a:rPr lang="en-US" dirty="0"/>
            </a:br>
            <a:endParaRPr lang="en-US" dirty="0"/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3548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Bold Tech">
  <a:themeElements>
    <a:clrScheme name="16x9">
      <a:dk1>
        <a:srgbClr val="000000"/>
      </a:dk1>
      <a:lt1>
        <a:srgbClr val="FFFFFF"/>
      </a:lt1>
      <a:dk2>
        <a:srgbClr val="121312"/>
      </a:dk2>
      <a:lt2>
        <a:srgbClr val="FFFFFF"/>
      </a:lt2>
      <a:accent1>
        <a:srgbClr val="EE4036"/>
      </a:accent1>
      <a:accent2>
        <a:srgbClr val="121312"/>
      </a:accent2>
      <a:accent3>
        <a:srgbClr val="A5A5A5"/>
      </a:accent3>
      <a:accent4>
        <a:srgbClr val="252625"/>
      </a:accent4>
      <a:accent5>
        <a:srgbClr val="F1F5F5"/>
      </a:accent5>
      <a:accent6>
        <a:srgbClr val="FAFFFF"/>
      </a:accent6>
      <a:hlink>
        <a:srgbClr val="EE4036"/>
      </a:hlink>
      <a:folHlink>
        <a:srgbClr val="EE4036"/>
      </a:folHlink>
    </a:clrScheme>
    <a:fontScheme name="Custom 44">
      <a:majorFont>
        <a:latin typeface="MingLiU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6422304-17E9-4530-8D08-4F277CB64269}" vid="{BCE6A17A-B98D-492A-82B2-0A1B358761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Asian design presentation</Template>
  <TotalTime>278</TotalTime>
  <Words>435</Words>
  <Application>Microsoft Office PowerPoint</Application>
  <PresentationFormat>Widescreen</PresentationFormat>
  <Paragraphs>45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Meiryo UI</vt:lpstr>
      <vt:lpstr>MingLiU</vt:lpstr>
      <vt:lpstr>Arial</vt:lpstr>
      <vt:lpstr>Calibri</vt:lpstr>
      <vt:lpstr>Bold Tech</vt:lpstr>
      <vt:lpstr>PowerPoint Presentation</vt:lpstr>
      <vt:lpstr>Jeremiah 42:1-6</vt:lpstr>
      <vt:lpstr>Imagine living in the last days of Judah!</vt:lpstr>
      <vt:lpstr>“Do not go to Egypt!” Jeremiah 42:18-22</vt:lpstr>
      <vt:lpstr>People Decided Jeremiah Was Lying To Them!</vt:lpstr>
      <vt:lpstr>WAIT FOR GOD!</vt:lpstr>
      <vt:lpstr>We See Overwhelming Problems and We Despair</vt:lpstr>
      <vt:lpstr>JOB</vt:lpstr>
      <vt:lpstr>1 Corinthians 15:58 NKJV 58 “Therefore, my beloved brethren, be steadfast, immovable, always abounding in the work of the Lord, knowing that your labor is not in vain in the Lord.”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6</cp:revision>
  <dcterms:created xsi:type="dcterms:W3CDTF">2023-08-31T20:37:09Z</dcterms:created>
  <dcterms:modified xsi:type="dcterms:W3CDTF">2023-09-01T01:15:19Z</dcterms:modified>
</cp:coreProperties>
</file>